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4" r:id="rId11"/>
    <p:sldId id="272" r:id="rId12"/>
    <p:sldId id="265" r:id="rId13"/>
    <p:sldId id="273" r:id="rId14"/>
    <p:sldId id="266" r:id="rId15"/>
    <p:sldId id="274" r:id="rId16"/>
    <p:sldId id="267" r:id="rId17"/>
    <p:sldId id="268" r:id="rId18"/>
    <p:sldId id="276" r:id="rId19"/>
    <p:sldId id="269" r:id="rId20"/>
    <p:sldId id="270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280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Papi’s Pictures Photo Gallery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CIS 386 Database Project</a:t>
            </a:r>
          </a:p>
          <a:p>
            <a:r>
              <a:t>Brendan Short</a:t>
            </a:r>
          </a:p>
          <a:p>
            <a:r>
              <a:t>12/1/25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Application Layer – Detailed Media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Detailed view for individual media items</a:t>
            </a:r>
          </a:p>
          <a:p>
            <a:r>
              <a:rPr dirty="0"/>
              <a:t>Shows detailed metadata for the selected media, including:</a:t>
            </a:r>
          </a:p>
          <a:p>
            <a:pPr lvl="1"/>
            <a:r>
              <a:rPr dirty="0"/>
              <a:t>Exact capture date and time</a:t>
            </a:r>
          </a:p>
          <a:p>
            <a:pPr lvl="1"/>
            <a:r>
              <a:rPr dirty="0"/>
              <a:t>Camera model</a:t>
            </a:r>
          </a:p>
          <a:p>
            <a:pPr lvl="1"/>
            <a:r>
              <a:rPr dirty="0"/>
              <a:t>ISO</a:t>
            </a:r>
          </a:p>
          <a:p>
            <a:pPr lvl="1"/>
            <a:r>
              <a:rPr dirty="0"/>
              <a:t>Shutter speed</a:t>
            </a:r>
          </a:p>
          <a:p>
            <a:pPr lvl="1"/>
            <a:r>
              <a:rPr dirty="0"/>
              <a:t>Aperture</a:t>
            </a:r>
          </a:p>
          <a:p>
            <a:pPr lvl="1"/>
            <a:r>
              <a:rPr dirty="0"/>
              <a:t>Focal length</a:t>
            </a:r>
          </a:p>
          <a:p>
            <a:pPr lvl="1"/>
            <a:r>
              <a:rPr dirty="0"/>
              <a:t>Tags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0FC255-718B-E642-9EB0-A87CED37A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1609217"/>
            <a:ext cx="8178799" cy="363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97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Application Layer – Collections &amp; Videos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Collections:</a:t>
            </a:r>
          </a:p>
          <a:p>
            <a:pPr lvl="1"/>
            <a:r>
              <a:rPr dirty="0"/>
              <a:t>Collected sets of media with an explicit order</a:t>
            </a:r>
          </a:p>
          <a:p>
            <a:pPr lvl="1"/>
            <a:r>
              <a:rPr dirty="0"/>
              <a:t>Links to view each media item in the same detailed view as the gallery</a:t>
            </a:r>
          </a:p>
          <a:p>
            <a:r>
              <a:rPr dirty="0"/>
              <a:t>Videos:</a:t>
            </a:r>
          </a:p>
          <a:p>
            <a:pPr lvl="1"/>
            <a:r>
              <a:rPr dirty="0"/>
              <a:t>Separate area to view video media, distinct from photos and collections</a:t>
            </a:r>
          </a:p>
          <a:p>
            <a:pPr lvl="1"/>
            <a:r>
              <a:rPr dirty="0"/>
              <a:t>Can view videos as thumbnails or full-screen</a:t>
            </a:r>
          </a:p>
          <a:p>
            <a:pPr lvl="1"/>
            <a:r>
              <a:rPr dirty="0"/>
              <a:t>Clicking a video opens a detailed view with the same metadata layout as the photo gallery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34BF96-B8B0-D337-5F98-3BB8F0E8F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24035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0164CA-A127-0A90-0767-9321608F0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7933"/>
            <a:ext cx="9144000" cy="394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73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Application Layer – Current Bugs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Gallery:</a:t>
            </a:r>
          </a:p>
          <a:p>
            <a:pPr lvl="1"/>
            <a:r>
              <a:rPr dirty="0"/>
              <a:t>The title of the media prints twice</a:t>
            </a:r>
          </a:p>
          <a:p>
            <a:pPr lvl="1"/>
            <a:r>
              <a:rPr dirty="0"/>
              <a:t>It should show “title then description,” but it shows “title then title” (data mapping issue)</a:t>
            </a:r>
            <a:r>
              <a:rPr lang="en-US" dirty="0"/>
              <a:t> **FIXED**</a:t>
            </a:r>
            <a:endParaRPr dirty="0"/>
          </a:p>
          <a:p>
            <a:r>
              <a:rPr dirty="0"/>
              <a:t>Detailed photo view:</a:t>
            </a:r>
          </a:p>
          <a:p>
            <a:pPr lvl="1"/>
            <a:r>
              <a:rPr dirty="0"/>
              <a:t>The title is printing in the Location field (data mapping issue)</a:t>
            </a:r>
            <a:r>
              <a:rPr lang="en-US" dirty="0"/>
              <a:t> **FIXED**</a:t>
            </a:r>
            <a:endParaRPr dirty="0"/>
          </a:p>
          <a:p>
            <a:r>
              <a:rPr dirty="0"/>
              <a:t>Collections:</a:t>
            </a:r>
          </a:p>
          <a:p>
            <a:pPr lvl="1"/>
            <a:r>
              <a:rPr dirty="0"/>
              <a:t>After viewing a media item in a collection’s detailed view, using the back button returns to the main gallery instead of back to the collection view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EC21AE-99C4-5C99-1CF1-782A210B9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016" y="643467"/>
            <a:ext cx="3481916" cy="5571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7DEA3-8B9A-6941-8C8C-1E6EDDFAF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648" y="2496344"/>
            <a:ext cx="3968751" cy="186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073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t>Normalized relational schema with primary keys, foreign keys, and constraints</a:t>
            </a:r>
          </a:p>
          <a:p>
            <a:r>
              <a:t>Tables populated with real photo and video data</a:t>
            </a:r>
          </a:p>
          <a:p>
            <a:r>
              <a:t>“Working” PHP front end connected to MySQL (with some fixes still pending)</a:t>
            </a:r>
          </a:p>
          <a:p>
            <a:r>
              <a:t>MySQL and NoSQL (MongoDB) versions of the data model created</a:t>
            </a:r>
          </a:p>
          <a:p>
            <a:pPr lvl="1"/>
            <a:r>
              <a:t>No application layer has been built yet for MongoDB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Analysis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10+ SQL queries built on top of the schema</a:t>
            </a:r>
          </a:p>
          <a:p>
            <a:r>
              <a:t>Example questions answered:</a:t>
            </a:r>
          </a:p>
          <a:p>
            <a:pPr lvl="1"/>
            <a:r>
              <a:t>Media counts by type and by drone vs non-drone</a:t>
            </a:r>
          </a:p>
          <a:p>
            <a:pPr lvl="1"/>
            <a:r>
              <a:t>Top tags by usage</a:t>
            </a:r>
          </a:p>
          <a:p>
            <a:pPr lvl="1"/>
            <a:r>
              <a:t>Collection statistics (photos vs videos vs drone within collections)</a:t>
            </a:r>
          </a:p>
          <a:p>
            <a:pPr lvl="1"/>
            <a:r>
              <a:t>Seasonal or monthly photo counts</a:t>
            </a:r>
          </a:p>
          <a:p>
            <a:pPr lvl="1"/>
            <a:r>
              <a:t>Drone usage percentage for each tag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9781E-679E-C373-D006-E6AE67A84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MySQL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6DF85-5A88-96B9-ED78-69BB848F6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MongoDB might be better.</a:t>
            </a:r>
          </a:p>
        </p:txBody>
      </p:sp>
    </p:spTree>
    <p:extLst>
      <p:ext uri="{BB962C8B-B14F-4D97-AF65-F5344CB8AC3E}">
        <p14:creationId xmlns:p14="http://schemas.microsoft.com/office/powerpoint/2010/main" val="2804949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MongoDB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One document per media item</a:t>
            </a:r>
          </a:p>
          <a:p>
            <a:r>
              <a:rPr dirty="0"/>
              <a:t>Each document embeds:</a:t>
            </a:r>
          </a:p>
          <a:p>
            <a:pPr lvl="1"/>
            <a:r>
              <a:rPr dirty="0"/>
              <a:t>File paths</a:t>
            </a:r>
          </a:p>
          <a:p>
            <a:pPr lvl="1"/>
            <a:r>
              <a:rPr dirty="0"/>
              <a:t>EXIF / capture metadata</a:t>
            </a:r>
          </a:p>
          <a:p>
            <a:pPr lvl="1"/>
            <a:r>
              <a:rPr dirty="0"/>
              <a:t>Tags (as an array)</a:t>
            </a:r>
          </a:p>
          <a:p>
            <a:pPr lvl="1"/>
            <a:r>
              <a:rPr dirty="0"/>
              <a:t>Collection membership and order information</a:t>
            </a:r>
          </a:p>
          <a:p>
            <a:r>
              <a:rPr dirty="0"/>
              <a:t>Data analysis implemented as MongoDB aggregation pipelines mirroring the SQL analysis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Organization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“Client”: my dad, a hobby landscape and drone photographer</a:t>
            </a:r>
          </a:p>
          <a:p>
            <a:r>
              <a:rPr dirty="0"/>
              <a:t>Shoots </a:t>
            </a:r>
            <a:r>
              <a:rPr lang="en-US" dirty="0"/>
              <a:t>N</a:t>
            </a:r>
            <a:r>
              <a:rPr dirty="0"/>
              <a:t>orthern Michigan landscapes (shoreline, woods, small towns)</a:t>
            </a:r>
          </a:p>
          <a:p>
            <a:r>
              <a:rPr dirty="0"/>
              <a:t>Stores everything on a single external hard drive</a:t>
            </a:r>
          </a:p>
          <a:p>
            <a:r>
              <a:rPr dirty="0"/>
              <a:t>Loose folders and file management; no real catalog or search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dirty="0"/>
              <a:t>Cleaner, non-developer UI so my dad can use it easily</a:t>
            </a:r>
          </a:p>
          <a:p>
            <a:r>
              <a:rPr dirty="0"/>
              <a:t>Automated ingest pipeline:</a:t>
            </a:r>
          </a:p>
          <a:p>
            <a:pPr lvl="1"/>
            <a:r>
              <a:rPr dirty="0"/>
              <a:t>Current manual work to ingest media makes this system not viable at scale in its present form</a:t>
            </a:r>
          </a:p>
          <a:p>
            <a:pPr lvl="1"/>
            <a:r>
              <a:rPr dirty="0"/>
              <a:t>Watch a Lightroom export folder</a:t>
            </a:r>
          </a:p>
          <a:p>
            <a:pPr lvl="1"/>
            <a:r>
              <a:rPr dirty="0"/>
              <a:t>Automatically extract EXIF and update MySQL / MongoDB</a:t>
            </a:r>
            <a:endParaRPr lang="en-US" dirty="0"/>
          </a:p>
          <a:p>
            <a:r>
              <a:rPr lang="en-US" dirty="0"/>
              <a:t>Metadata management.</a:t>
            </a:r>
            <a:endParaRPr dirty="0"/>
          </a:p>
          <a:p>
            <a:r>
              <a:rPr dirty="0"/>
              <a:t>Better handling of storage and backup for media files</a:t>
            </a:r>
          </a:p>
          <a:p>
            <a:r>
              <a:rPr dirty="0"/>
              <a:t>Potential public-facing Papi’s Pictures site in the future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06FDC-DA79-80DD-EB26-2132E736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519" y="741391"/>
            <a:ext cx="3914481" cy="1616203"/>
          </a:xfrm>
        </p:spPr>
        <p:txBody>
          <a:bodyPr anchor="b">
            <a:normAutofit/>
          </a:bodyPr>
          <a:lstStyle/>
          <a:p>
            <a:r>
              <a:rPr lang="en-US" sz="2800" dirty="0"/>
              <a:t>GitHub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5DABF-4157-C2A3-8174-4F0F07510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19" y="2533476"/>
            <a:ext cx="3914480" cy="3537410"/>
          </a:xfrm>
        </p:spPr>
        <p:txBody>
          <a:bodyPr anchor="t">
            <a:normAutofit/>
          </a:bodyPr>
          <a:lstStyle/>
          <a:p>
            <a:r>
              <a:rPr lang="en-US" sz="1700" dirty="0"/>
              <a:t>Scan QR to GitHub repository in browser.</a:t>
            </a:r>
          </a:p>
          <a:p>
            <a:r>
              <a:rPr lang="en-US" sz="1700" dirty="0"/>
              <a:t>HTTPS clone:</a:t>
            </a:r>
          </a:p>
          <a:p>
            <a:pPr marL="400050" lvl="1" indent="0">
              <a:buNone/>
            </a:pPr>
            <a:r>
              <a:rPr lang="en-US" sz="1300" dirty="0"/>
              <a:t>https://github.com/bcshort1/Database-Project.git</a:t>
            </a:r>
          </a:p>
          <a:p>
            <a:pPr marL="285750"/>
            <a:r>
              <a:rPr lang="en-US" sz="1700" dirty="0"/>
              <a:t>GitHub Desktop Command-Line Interface clone:</a:t>
            </a:r>
          </a:p>
          <a:p>
            <a:pPr marL="400050" lvl="1" indent="0">
              <a:buNone/>
            </a:pPr>
            <a:r>
              <a:rPr lang="en-US" sz="1300" dirty="0" err="1"/>
              <a:t>gh</a:t>
            </a:r>
            <a:r>
              <a:rPr lang="en-US" sz="1300" dirty="0"/>
              <a:t> repo clone bcshort1/Database-Project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3DDD79-D1B6-8415-84F4-EB5C54482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014" y="1826451"/>
            <a:ext cx="3205097" cy="32050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54A2A4D-19EF-3552-F383-6AD9587C8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9208F0F-2734-3945-8FD0-EEB19CF41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2CFF5D9-43B9-9D58-6F3F-25041716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6108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Purpose &amp; Desired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Make his work findable: search by tag, location, drone, etc.</a:t>
            </a:r>
          </a:p>
          <a:p>
            <a:r>
              <a:t>Provide a central place to browse both photos and videos</a:t>
            </a:r>
          </a:p>
          <a:p>
            <a:r>
              <a:t>Reduce the risk of losing everything if the hard drive fails</a:t>
            </a:r>
          </a:p>
          <a:p>
            <a:r>
              <a:t>Meet course requirements while building something he can actually use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2591866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Architecture – Schema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2591866" cy="344783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media table: one record per photo or video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Stores title, description, and file path to the display-sized version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photos and videos tables act as subtypes and share the same PK as a FK back to media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tags and </a:t>
            </a:r>
            <a:r>
              <a:rPr lang="en-US" sz="1300" dirty="0" err="1"/>
              <a:t>media_tags</a:t>
            </a:r>
            <a:r>
              <a:rPr lang="en-US" sz="1300" dirty="0"/>
              <a:t> implement zero-to-many tagging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collections and </a:t>
            </a:r>
            <a:r>
              <a:rPr lang="en-US" sz="1300" dirty="0" err="1"/>
              <a:t>collection_items</a:t>
            </a:r>
            <a:r>
              <a:rPr lang="en-US" sz="1300" dirty="0"/>
              <a:t> implement zero-to-many associations for curated sets of media, with ordering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</p:txBody>
      </p:sp>
      <p:pic>
        <p:nvPicPr>
          <p:cNvPr id="5" name="Picture 4" descr="A diagram of a computer code&#10;&#10;AI-generated content may be incorrect.">
            <a:extLst>
              <a:ext uri="{FF2B5EF4-FFF2-40B4-BE49-F238E27FC236}">
                <a16:creationId xmlns:a16="http://schemas.microsoft.com/office/drawing/2014/main" id="{3CA2288D-7B9C-6125-415B-75989B062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54" y="1181412"/>
            <a:ext cx="4792009" cy="450448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519" y="741391"/>
            <a:ext cx="3914481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Architecture – ER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519" y="2533476"/>
            <a:ext cx="3914480" cy="353741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200"/>
              <a:t>media sits at the center as the main table</a:t>
            </a:r>
          </a:p>
          <a:p>
            <a:pPr>
              <a:lnSpc>
                <a:spcPct val="90000"/>
              </a:lnSpc>
            </a:pPr>
            <a:r>
              <a:rPr lang="en-US" sz="1200"/>
              <a:t>This table is referenced by the application gallery to display images and videos</a:t>
            </a:r>
          </a:p>
          <a:p>
            <a:pPr>
              <a:lnSpc>
                <a:spcPct val="90000"/>
              </a:lnSpc>
            </a:pPr>
            <a:r>
              <a:rPr lang="en-US" sz="1200"/>
              <a:t>1-to-1 from media (supertype) to photos and videos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Every row in photos corresponds to exactly one row in media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Every row in videos corresponds to exactly one row in media</a:t>
            </a:r>
          </a:p>
          <a:p>
            <a:pPr>
              <a:lnSpc>
                <a:spcPct val="90000"/>
              </a:lnSpc>
            </a:pPr>
            <a:r>
              <a:rPr lang="en-US" sz="1200"/>
              <a:t>0-to-many between media and tags (via media_tags)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A media item can have zero or many tags; a tag can be applied to zero or many media items</a:t>
            </a:r>
          </a:p>
          <a:p>
            <a:pPr>
              <a:lnSpc>
                <a:spcPct val="90000"/>
              </a:lnSpc>
            </a:pPr>
            <a:r>
              <a:rPr lang="en-US" sz="1200"/>
              <a:t>0-to-many between media and collections (via collection_items)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A media item can be in zero or many collections; a collection can contain zero or many media items</a:t>
            </a:r>
          </a:p>
        </p:txBody>
      </p:sp>
      <p:pic>
        <p:nvPicPr>
          <p:cNvPr id="6" name="Picture 5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64BB9667-420A-B885-6CEB-2B8F72482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014" y="2042796"/>
            <a:ext cx="3205097" cy="277240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54A2A4D-19EF-3552-F383-6AD9587C8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051478" y="0"/>
            <a:ext cx="92522" cy="6858000"/>
            <a:chOff x="12068638" y="0"/>
            <a:chExt cx="123362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9208F0F-2734-3945-8FD0-EEB19CF41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2CFF5D9-43B9-9D58-6F3F-25041716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Implementation Process – Ingestion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Export from Lightroom / Creative Cloud:</a:t>
            </a:r>
          </a:p>
          <a:p>
            <a:pPr lvl="1"/>
            <a:r>
              <a:rPr dirty="0"/>
              <a:t>Full-resolution master photo without watermark</a:t>
            </a:r>
          </a:p>
          <a:p>
            <a:pPr lvl="1"/>
            <a:r>
              <a:rPr dirty="0"/>
              <a:t>Resized display versions for use in the application layer</a:t>
            </a:r>
          </a:p>
          <a:p>
            <a:r>
              <a:rPr dirty="0"/>
              <a:t>Use </a:t>
            </a:r>
            <a:r>
              <a:rPr dirty="0" err="1"/>
              <a:t>ExifTool</a:t>
            </a:r>
            <a:r>
              <a:rPr dirty="0"/>
              <a:t> to pull metadata from media files</a:t>
            </a:r>
          </a:p>
          <a:p>
            <a:r>
              <a:rPr dirty="0"/>
              <a:t>Scripts to transform EXIF metadata into CSV</a:t>
            </a:r>
            <a:r>
              <a:rPr lang="en-US" dirty="0"/>
              <a:t>.</a:t>
            </a:r>
            <a:r>
              <a:rPr dirty="0"/>
              <a:t> </a:t>
            </a:r>
            <a:r>
              <a:rPr lang="en-US" dirty="0"/>
              <a:t>Then using CSV</a:t>
            </a:r>
            <a:r>
              <a:rPr dirty="0"/>
              <a:t> </a:t>
            </a:r>
            <a:r>
              <a:rPr lang="en-US" dirty="0"/>
              <a:t>to create </a:t>
            </a:r>
            <a:r>
              <a:rPr dirty="0"/>
              <a:t>SQL INSERT statements</a:t>
            </a:r>
          </a:p>
          <a:p>
            <a:r>
              <a:rPr dirty="0"/>
              <a:t>Load data into MySQL using prepared table-creation and table</a:t>
            </a:r>
            <a:r>
              <a:rPr lang="en-US" dirty="0"/>
              <a:t> </a:t>
            </a:r>
            <a:r>
              <a:rPr dirty="0"/>
              <a:t>population .</a:t>
            </a:r>
            <a:r>
              <a:rPr dirty="0" err="1"/>
              <a:t>sql</a:t>
            </a:r>
            <a:r>
              <a:rPr dirty="0"/>
              <a:t> scripts</a:t>
            </a:r>
          </a:p>
          <a:p>
            <a:r>
              <a:rPr dirty="0"/>
              <a:t>This ingestion process seemed straightforward but was actually the most time-consuming part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Roadblocks &amp; Fixes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t>Missing and inconsistent EXIF fields</a:t>
            </a:r>
          </a:p>
          <a:p>
            <a:pPr lvl="1"/>
            <a:r>
              <a:t>Windows cannot see Lightroom metadata natively, so ExifTool was needed to export metadata to CSV</a:t>
            </a:r>
          </a:p>
          <a:p>
            <a:pPr lvl="1"/>
            <a:r>
              <a:t>Some fields were missing because metadata is not always fully preserved on import into Lightroom / Creative Cloud</a:t>
            </a:r>
          </a:p>
          <a:p>
            <a:r>
              <a:t>CSV cleanup and SQL syntax errors</a:t>
            </a:r>
          </a:p>
          <a:p>
            <a:pPr lvl="1"/>
            <a:r>
              <a:t>ExifTool was completely new, so learning the right commands took time</a:t>
            </a:r>
          </a:p>
          <a:p>
            <a:pPr lvl="1"/>
            <a:r>
              <a:t>CSVs exported with every possible Lightroom field, even when values were null</a:t>
            </a:r>
          </a:p>
          <a:p>
            <a:pPr lvl="1"/>
            <a:r>
              <a:t>Required extensive CSV cleanup before creating SQL import scripts</a:t>
            </a:r>
          </a:p>
          <a:p>
            <a:r>
              <a:t>File path mismatches</a:t>
            </a:r>
          </a:p>
          <a:p>
            <a:pPr lvl="1"/>
            <a:r>
              <a:t>File paths stored in the database did not always match actual file locations</a:t>
            </a:r>
          </a:p>
          <a:p>
            <a:pPr lvl="1"/>
            <a:r>
              <a:t>Result: media would not display correctly in the application layer</a:t>
            </a:r>
          </a:p>
          <a:p>
            <a:r>
              <a:t>AMPPS / PHP configuration and query issues</a:t>
            </a:r>
          </a:p>
          <a:p>
            <a:pPr lvl="1"/>
            <a:r>
              <a:t>Some PHP queries were misconfigured</a:t>
            </a:r>
          </a:p>
          <a:p>
            <a:pPr lvl="1"/>
            <a:r>
              <a:t>Media would either not display or would reference the full-size media instead of the resized and watermarked versions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Application Layer (PHP + MySQL) –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dirty="0"/>
              <a:t>PHP application running on AMPPS, connected to MySQL</a:t>
            </a:r>
          </a:p>
          <a:p>
            <a:r>
              <a:rPr dirty="0"/>
              <a:t>Gallery grid view shows thumbnails of media, including:</a:t>
            </a:r>
          </a:p>
          <a:p>
            <a:pPr lvl="1"/>
            <a:r>
              <a:rPr dirty="0"/>
              <a:t>Drone vs regular camera indicator</a:t>
            </a:r>
          </a:p>
          <a:p>
            <a:pPr lvl="1"/>
            <a:r>
              <a:rPr dirty="0"/>
              <a:t>Capture date</a:t>
            </a:r>
          </a:p>
          <a:p>
            <a:pPr lvl="1"/>
            <a:r>
              <a:rPr dirty="0"/>
              <a:t>Title</a:t>
            </a:r>
          </a:p>
          <a:p>
            <a:pPr lvl="1"/>
            <a:r>
              <a:rPr dirty="0"/>
              <a:t>Tags</a:t>
            </a:r>
          </a:p>
          <a:p>
            <a:r>
              <a:rPr dirty="0"/>
              <a:t>Gallery filters:</a:t>
            </a:r>
          </a:p>
          <a:p>
            <a:pPr lvl="1"/>
            <a:r>
              <a:rPr dirty="0"/>
              <a:t>Search box</a:t>
            </a:r>
          </a:p>
          <a:p>
            <a:pPr lvl="1"/>
            <a:r>
              <a:rPr dirty="0"/>
              <a:t>Tag selection dropdown</a:t>
            </a:r>
          </a:p>
          <a:p>
            <a:pPr lvl="1"/>
            <a:r>
              <a:rPr dirty="0"/>
              <a:t>Capture type selection (e.g., drone vs non-drone)</a:t>
            </a:r>
          </a:p>
          <a:p>
            <a:pPr lvl="1"/>
            <a:r>
              <a:rPr dirty="0"/>
              <a:t>Season selection</a:t>
            </a:r>
          </a:p>
          <a:p>
            <a:pPr lvl="1"/>
            <a:r>
              <a:rPr dirty="0"/>
              <a:t>Location search box</a:t>
            </a:r>
          </a:p>
          <a:p>
            <a:pPr lvl="1"/>
            <a:r>
              <a:rPr dirty="0"/>
              <a:t>Aspect ratio selection (important for printing photos</a:t>
            </a:r>
            <a:r>
              <a:rPr lang="en-US" dirty="0"/>
              <a:t> as the proper size</a:t>
            </a:r>
            <a:r>
              <a:rPr dirty="0"/>
              <a:t>)</a:t>
            </a:r>
          </a:p>
          <a:p>
            <a:pPr lvl="1"/>
            <a:r>
              <a:rPr dirty="0"/>
              <a:t>Camera selection</a:t>
            </a:r>
          </a:p>
          <a:p>
            <a:pPr lvl="1"/>
            <a:r>
              <a:rPr dirty="0"/>
              <a:t>Captured after date input</a:t>
            </a:r>
          </a:p>
          <a:p>
            <a:pPr lvl="1"/>
            <a:r>
              <a:rPr dirty="0"/>
              <a:t>Captured before date input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3225F5-04FF-57FE-58DE-861071531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1506983"/>
            <a:ext cx="8178799" cy="384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63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1044</Words>
  <Application>Microsoft Office PowerPoint</Application>
  <PresentationFormat>On-screen Show (4:3)</PresentationFormat>
  <Paragraphs>134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Papi’s Pictures Photo Gallery</vt:lpstr>
      <vt:lpstr>Organization Overview</vt:lpstr>
      <vt:lpstr>Purpose &amp; Desired Outcomes</vt:lpstr>
      <vt:lpstr>Architecture – Schema</vt:lpstr>
      <vt:lpstr>Architecture – ER Diagram</vt:lpstr>
      <vt:lpstr>Implementation Process – Ingestion</vt:lpstr>
      <vt:lpstr>Roadblocks &amp; Fixes</vt:lpstr>
      <vt:lpstr>Application Layer (PHP + MySQL) – Gallery</vt:lpstr>
      <vt:lpstr>PowerPoint Presentation</vt:lpstr>
      <vt:lpstr>Application Layer – Detailed Media View</vt:lpstr>
      <vt:lpstr>PowerPoint Presentation</vt:lpstr>
      <vt:lpstr>Application Layer – Collections &amp; Videos</vt:lpstr>
      <vt:lpstr>PowerPoint Presentation</vt:lpstr>
      <vt:lpstr>Application Layer – Current Bugs</vt:lpstr>
      <vt:lpstr>PowerPoint Presentation</vt:lpstr>
      <vt:lpstr>Project Results</vt:lpstr>
      <vt:lpstr>Data Analysis Questions</vt:lpstr>
      <vt:lpstr>Problems With MySQL</vt:lpstr>
      <vt:lpstr>MongoDB Considerations</vt:lpstr>
      <vt:lpstr>Future Work</vt:lpstr>
      <vt:lpstr>GitHub Repository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Brendan Short</dc:creator>
  <cp:keywords/>
  <dc:description>generated using python-pptx</dc:description>
  <cp:lastModifiedBy>Brendan C. Short</cp:lastModifiedBy>
  <cp:revision>6</cp:revision>
  <dcterms:created xsi:type="dcterms:W3CDTF">2013-01-27T09:14:16Z</dcterms:created>
  <dcterms:modified xsi:type="dcterms:W3CDTF">2025-12-01T20:30:12Z</dcterms:modified>
  <cp:category/>
</cp:coreProperties>
</file>

<file path=docProps/thumbnail.jpeg>
</file>